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5DBC2-A561-4111-A763-9C32A0AA5CB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F44EA-0E08-48E4-994B-1B712A354964}">
      <dgm:prSet phldrT="[Текст]" custT="1"/>
      <dgm:spPr/>
      <dgm:t>
        <a:bodyPr/>
        <a:lstStyle/>
        <a:p>
          <a:r>
            <a:rPr lang="ru-RU" sz="1400" dirty="0" smtClean="0"/>
            <a:t>Сетевое взаимодействие  и социальное партнерство</a:t>
          </a:r>
          <a:endParaRPr lang="ru-RU" sz="1400" dirty="0"/>
        </a:p>
      </dgm:t>
    </dgm:pt>
    <dgm:pt modelId="{E9B6791B-C7FC-4080-9FEE-9238676803E5}" type="parTrans" cxnId="{A731A01D-E17E-4324-B87E-BA71F733AB41}">
      <dgm:prSet/>
      <dgm:spPr/>
      <dgm:t>
        <a:bodyPr/>
        <a:lstStyle/>
        <a:p>
          <a:endParaRPr lang="ru-RU"/>
        </a:p>
      </dgm:t>
    </dgm:pt>
    <dgm:pt modelId="{8F871971-FF71-4FE5-925C-384B0921AD39}" type="sibTrans" cxnId="{A731A01D-E17E-4324-B87E-BA71F733AB41}">
      <dgm:prSet/>
      <dgm:spPr/>
      <dgm:t>
        <a:bodyPr/>
        <a:lstStyle/>
        <a:p>
          <a:endParaRPr lang="ru-RU"/>
        </a:p>
      </dgm:t>
    </dgm:pt>
    <dgm:pt modelId="{C05BE80B-19D8-4292-94FB-9A3E681F15BA}">
      <dgm:prSet phldrT="[Текст]" custT="1"/>
      <dgm:spPr/>
      <dgm:t>
        <a:bodyPr/>
        <a:lstStyle/>
        <a:p>
          <a:r>
            <a:rPr lang="ru-RU" sz="1200" dirty="0" smtClean="0"/>
            <a:t>Работа по выявлению, поддержке и  развитию одаренных детей</a:t>
          </a:r>
          <a:endParaRPr lang="ru-RU" sz="1200" dirty="0"/>
        </a:p>
      </dgm:t>
    </dgm:pt>
    <dgm:pt modelId="{94CF1B4D-0395-4BD0-B65D-966692F992F2}" type="parTrans" cxnId="{7D364600-79ED-4701-B060-1B19DB3E3DCA}">
      <dgm:prSet/>
      <dgm:spPr/>
      <dgm:t>
        <a:bodyPr/>
        <a:lstStyle/>
        <a:p>
          <a:endParaRPr lang="ru-RU"/>
        </a:p>
      </dgm:t>
    </dgm:pt>
    <dgm:pt modelId="{B22CAD39-6986-466F-817B-BF21EE0AD98D}" type="sibTrans" cxnId="{7D364600-79ED-4701-B060-1B19DB3E3DCA}">
      <dgm:prSet/>
      <dgm:spPr/>
      <dgm:t>
        <a:bodyPr/>
        <a:lstStyle/>
        <a:p>
          <a:endParaRPr lang="ru-RU"/>
        </a:p>
      </dgm:t>
    </dgm:pt>
    <dgm:pt modelId="{F49C96F6-BDC9-4762-807B-1503C91FE558}">
      <dgm:prSet phldrT="[Текст]" custT="1"/>
      <dgm:spPr/>
      <dgm:t>
        <a:bodyPr/>
        <a:lstStyle/>
        <a:p>
          <a:r>
            <a:rPr lang="ru-RU" sz="1300" dirty="0" smtClean="0"/>
            <a:t>Организация и проведение массовых </a:t>
          </a:r>
          <a:r>
            <a:rPr lang="ru-RU" sz="1300" dirty="0" err="1" smtClean="0"/>
            <a:t>физкультурно</a:t>
          </a:r>
          <a:r>
            <a:rPr lang="ru-RU" sz="1300" dirty="0" smtClean="0"/>
            <a:t> - спортивных мероприятий</a:t>
          </a:r>
          <a:endParaRPr lang="ru-RU" sz="1300" dirty="0"/>
        </a:p>
      </dgm:t>
    </dgm:pt>
    <dgm:pt modelId="{5AC36610-E611-43A9-8FC1-CCA1B8D754A8}" type="parTrans" cxnId="{43CFC9FE-89F2-477F-818F-4062E2CB7492}">
      <dgm:prSet/>
      <dgm:spPr/>
      <dgm:t>
        <a:bodyPr/>
        <a:lstStyle/>
        <a:p>
          <a:endParaRPr lang="ru-RU"/>
        </a:p>
      </dgm:t>
    </dgm:pt>
    <dgm:pt modelId="{B514F66C-FBC4-4A9F-9A11-84ABF521621F}" type="sibTrans" cxnId="{43CFC9FE-89F2-477F-818F-4062E2CB7492}">
      <dgm:prSet/>
      <dgm:spPr/>
      <dgm:t>
        <a:bodyPr/>
        <a:lstStyle/>
        <a:p>
          <a:endParaRPr lang="ru-RU"/>
        </a:p>
      </dgm:t>
    </dgm:pt>
    <dgm:pt modelId="{7BF781F5-BDAE-436E-81DD-4C56515A9AB2}">
      <dgm:prSet phldrT="[Текст]" custT="1"/>
      <dgm:spPr/>
      <dgm:t>
        <a:bodyPr/>
        <a:lstStyle/>
        <a:p>
          <a:r>
            <a:rPr lang="ru-RU" sz="1400" dirty="0" smtClean="0"/>
            <a:t>Летняя оздоровительная кампания</a:t>
          </a:r>
          <a:endParaRPr lang="ru-RU" sz="1400" dirty="0"/>
        </a:p>
      </dgm:t>
    </dgm:pt>
    <dgm:pt modelId="{647A4D3B-B4C2-4930-8642-B5BD0F9691AA}" type="parTrans" cxnId="{14264F1A-045C-495A-8DB3-F2BD258819C0}">
      <dgm:prSet/>
      <dgm:spPr/>
      <dgm:t>
        <a:bodyPr/>
        <a:lstStyle/>
        <a:p>
          <a:endParaRPr lang="ru-RU"/>
        </a:p>
      </dgm:t>
    </dgm:pt>
    <dgm:pt modelId="{BC4B64A6-0453-458D-8A60-3C244EA55930}" type="sibTrans" cxnId="{14264F1A-045C-495A-8DB3-F2BD258819C0}">
      <dgm:prSet/>
      <dgm:spPr/>
      <dgm:t>
        <a:bodyPr/>
        <a:lstStyle/>
        <a:p>
          <a:endParaRPr lang="ru-RU"/>
        </a:p>
      </dgm:t>
    </dgm:pt>
    <dgm:pt modelId="{22E86248-E7E1-4E8C-ABE9-F0DEFA6DABF7}">
      <dgm:prSet phldrT="[Текст]" custT="1"/>
      <dgm:spPr/>
      <dgm:t>
        <a:bodyPr/>
        <a:lstStyle/>
        <a:p>
          <a:r>
            <a:rPr lang="ru-RU" sz="1400" dirty="0" smtClean="0"/>
            <a:t>Достижение высоких спортивных результатов </a:t>
          </a:r>
          <a:endParaRPr lang="ru-RU" sz="1400" dirty="0"/>
        </a:p>
      </dgm:t>
    </dgm:pt>
    <dgm:pt modelId="{44AC0E03-151B-4E11-A32B-DEA457F97FA8}" type="parTrans" cxnId="{FD80BE3A-DCFB-4D2C-A8A1-96A54985EC69}">
      <dgm:prSet/>
      <dgm:spPr/>
      <dgm:t>
        <a:bodyPr/>
        <a:lstStyle/>
        <a:p>
          <a:endParaRPr lang="ru-RU"/>
        </a:p>
      </dgm:t>
    </dgm:pt>
    <dgm:pt modelId="{4730EED2-8300-4D7B-B3AD-45CAEB74943B}" type="sibTrans" cxnId="{FD80BE3A-DCFB-4D2C-A8A1-96A54985EC69}">
      <dgm:prSet/>
      <dgm:spPr/>
      <dgm:t>
        <a:bodyPr/>
        <a:lstStyle/>
        <a:p>
          <a:endParaRPr lang="ru-RU"/>
        </a:p>
      </dgm:t>
    </dgm:pt>
    <dgm:pt modelId="{76289BEB-3C35-447F-AFBC-F79A11EF5392}">
      <dgm:prSet custT="1"/>
      <dgm:spPr/>
      <dgm:t>
        <a:bodyPr/>
        <a:lstStyle/>
        <a:p>
          <a:r>
            <a:rPr lang="ru-RU" sz="1400" dirty="0" smtClean="0"/>
            <a:t>Работа по улучшению кадрового потенциала</a:t>
          </a:r>
          <a:endParaRPr lang="ru-RU" sz="1400" dirty="0"/>
        </a:p>
      </dgm:t>
    </dgm:pt>
    <dgm:pt modelId="{3AA5631F-C7A9-4E23-9166-AD6B6808569D}" type="parTrans" cxnId="{98D1F4B0-9512-4916-B868-DD5DF079761F}">
      <dgm:prSet/>
      <dgm:spPr/>
      <dgm:t>
        <a:bodyPr/>
        <a:lstStyle/>
        <a:p>
          <a:endParaRPr lang="ru-RU"/>
        </a:p>
      </dgm:t>
    </dgm:pt>
    <dgm:pt modelId="{6D695AFD-1D42-4E2A-8469-5596FA19BB46}" type="sibTrans" cxnId="{98D1F4B0-9512-4916-B868-DD5DF079761F}">
      <dgm:prSet/>
      <dgm:spPr/>
      <dgm:t>
        <a:bodyPr/>
        <a:lstStyle/>
        <a:p>
          <a:endParaRPr lang="ru-RU"/>
        </a:p>
      </dgm:t>
    </dgm:pt>
    <dgm:pt modelId="{300A873D-FE17-4FE7-8F36-47B2E7546B9A}" type="pres">
      <dgm:prSet presAssocID="{86D5DBC2-A561-4111-A763-9C32A0AA5CB0}" presName="cycle" presStyleCnt="0">
        <dgm:presLayoutVars>
          <dgm:dir/>
          <dgm:resizeHandles val="exact"/>
        </dgm:presLayoutVars>
      </dgm:prSet>
      <dgm:spPr/>
    </dgm:pt>
    <dgm:pt modelId="{58B43CD4-DEE5-4BF0-AB07-DAD6E7D022CB}" type="pres">
      <dgm:prSet presAssocID="{FECF44EA-0E08-48E4-994B-1B712A354964}" presName="node" presStyleLbl="node1" presStyleIdx="0" presStyleCnt="6" custScaleY="143484" custRadScaleRad="100089" custRadScaleInc="11998">
        <dgm:presLayoutVars>
          <dgm:bulletEnabled val="1"/>
        </dgm:presLayoutVars>
      </dgm:prSet>
      <dgm:spPr/>
    </dgm:pt>
    <dgm:pt modelId="{17AB451B-8A98-4632-AB6B-B98ACFFB1F55}" type="pres">
      <dgm:prSet presAssocID="{FECF44EA-0E08-48E4-994B-1B712A354964}" presName="spNode" presStyleCnt="0"/>
      <dgm:spPr/>
    </dgm:pt>
    <dgm:pt modelId="{A37CFFCD-7A9A-4FED-B33C-3D5D426D22A8}" type="pres">
      <dgm:prSet presAssocID="{8F871971-FF71-4FE5-925C-384B0921AD39}" presName="sibTrans" presStyleLbl="sibTrans1D1" presStyleIdx="0" presStyleCnt="6"/>
      <dgm:spPr/>
    </dgm:pt>
    <dgm:pt modelId="{F4A6B2AE-1C2F-437A-AA0F-D2532C043792}" type="pres">
      <dgm:prSet presAssocID="{76289BEB-3C35-447F-AFBC-F79A11EF5392}" presName="node" presStyleLbl="node1" presStyleIdx="1" presStyleCnt="6" custScaleY="143908">
        <dgm:presLayoutVars>
          <dgm:bulletEnabled val="1"/>
        </dgm:presLayoutVars>
      </dgm:prSet>
      <dgm:spPr/>
    </dgm:pt>
    <dgm:pt modelId="{E6E625A1-CDA8-47E6-BDF5-8A240CA6611C}" type="pres">
      <dgm:prSet presAssocID="{76289BEB-3C35-447F-AFBC-F79A11EF5392}" presName="spNode" presStyleCnt="0"/>
      <dgm:spPr/>
    </dgm:pt>
    <dgm:pt modelId="{BD571269-655C-4F42-A974-228B882D34D5}" type="pres">
      <dgm:prSet presAssocID="{6D695AFD-1D42-4E2A-8469-5596FA19BB46}" presName="sibTrans" presStyleLbl="sibTrans1D1" presStyleIdx="1" presStyleCnt="6"/>
      <dgm:spPr/>
    </dgm:pt>
    <dgm:pt modelId="{EB1E23C5-8557-4406-97C0-294FD289A843}" type="pres">
      <dgm:prSet presAssocID="{C05BE80B-19D8-4292-94FB-9A3E681F15BA}" presName="node" presStyleLbl="node1" presStyleIdx="2" presStyleCnt="6" custScaleY="14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17338-3F15-40E6-998C-988764F83316}" type="pres">
      <dgm:prSet presAssocID="{C05BE80B-19D8-4292-94FB-9A3E681F15BA}" presName="spNode" presStyleCnt="0"/>
      <dgm:spPr/>
    </dgm:pt>
    <dgm:pt modelId="{773E1707-A7A6-4317-B062-C7F255B04117}" type="pres">
      <dgm:prSet presAssocID="{B22CAD39-6986-466F-817B-BF21EE0AD98D}" presName="sibTrans" presStyleLbl="sibTrans1D1" presStyleIdx="2" presStyleCnt="6"/>
      <dgm:spPr/>
    </dgm:pt>
    <dgm:pt modelId="{4E08EF61-5BB7-44E8-90CF-16742AD21EFD}" type="pres">
      <dgm:prSet presAssocID="{F49C96F6-BDC9-4762-807B-1503C91FE558}" presName="node" presStyleLbl="node1" presStyleIdx="3" presStyleCnt="6" custScaleX="108024" custScaleY="121518">
        <dgm:presLayoutVars>
          <dgm:bulletEnabled val="1"/>
        </dgm:presLayoutVars>
      </dgm:prSet>
      <dgm:spPr/>
    </dgm:pt>
    <dgm:pt modelId="{F23D0AC9-CA69-4B40-B735-979376BCA4A5}" type="pres">
      <dgm:prSet presAssocID="{F49C96F6-BDC9-4762-807B-1503C91FE558}" presName="spNode" presStyleCnt="0"/>
      <dgm:spPr/>
    </dgm:pt>
    <dgm:pt modelId="{A88F33E2-E460-4475-AAB5-DFE1D5B8FB63}" type="pres">
      <dgm:prSet presAssocID="{B514F66C-FBC4-4A9F-9A11-84ABF521621F}" presName="sibTrans" presStyleLbl="sibTrans1D1" presStyleIdx="3" presStyleCnt="6"/>
      <dgm:spPr/>
    </dgm:pt>
    <dgm:pt modelId="{B4AFC355-7B45-47E7-A033-186C78EF72C8}" type="pres">
      <dgm:prSet presAssocID="{7BF781F5-BDAE-436E-81DD-4C56515A9AB2}" presName="node" presStyleLbl="node1" presStyleIdx="4" presStyleCnt="6" custScaleY="149714">
        <dgm:presLayoutVars>
          <dgm:bulletEnabled val="1"/>
        </dgm:presLayoutVars>
      </dgm:prSet>
      <dgm:spPr/>
    </dgm:pt>
    <dgm:pt modelId="{890A38E0-E5E5-453D-9A0E-A8507227D25A}" type="pres">
      <dgm:prSet presAssocID="{7BF781F5-BDAE-436E-81DD-4C56515A9AB2}" presName="spNode" presStyleCnt="0"/>
      <dgm:spPr/>
    </dgm:pt>
    <dgm:pt modelId="{B45AEA7B-4B9E-48BC-AF82-2A40AF1AFC37}" type="pres">
      <dgm:prSet presAssocID="{BC4B64A6-0453-458D-8A60-3C244EA55930}" presName="sibTrans" presStyleLbl="sibTrans1D1" presStyleIdx="4" presStyleCnt="6"/>
      <dgm:spPr/>
    </dgm:pt>
    <dgm:pt modelId="{919F7E52-9E7D-4E07-86B7-2E2FD9B245AE}" type="pres">
      <dgm:prSet presAssocID="{22E86248-E7E1-4E8C-ABE9-F0DEFA6DABF7}" presName="node" presStyleLbl="node1" presStyleIdx="5" presStyleCnt="6" custScaleY="16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E0F34-D92F-4943-BB67-EB6CE62C8CA1}" type="pres">
      <dgm:prSet presAssocID="{22E86248-E7E1-4E8C-ABE9-F0DEFA6DABF7}" presName="spNode" presStyleCnt="0"/>
      <dgm:spPr/>
    </dgm:pt>
    <dgm:pt modelId="{0100D2D0-0D28-4B1F-AF90-A58A19DE7680}" type="pres">
      <dgm:prSet presAssocID="{4730EED2-8300-4D7B-B3AD-45CAEB74943B}" presName="sibTrans" presStyleLbl="sibTrans1D1" presStyleIdx="5" presStyleCnt="6"/>
      <dgm:spPr/>
    </dgm:pt>
  </dgm:ptLst>
  <dgm:cxnLst>
    <dgm:cxn modelId="{0203C6ED-5A2E-4349-8516-63C68E318FD2}" type="presOf" srcId="{8F871971-FF71-4FE5-925C-384B0921AD39}" destId="{A37CFFCD-7A9A-4FED-B33C-3D5D426D22A8}" srcOrd="0" destOrd="0" presId="urn:microsoft.com/office/officeart/2005/8/layout/cycle5"/>
    <dgm:cxn modelId="{9CC3B69A-99C7-4D39-81AC-DFB2EC5BD779}" type="presOf" srcId="{C05BE80B-19D8-4292-94FB-9A3E681F15BA}" destId="{EB1E23C5-8557-4406-97C0-294FD289A843}" srcOrd="0" destOrd="0" presId="urn:microsoft.com/office/officeart/2005/8/layout/cycle5"/>
    <dgm:cxn modelId="{F8376F8D-8C1F-4760-9DC8-2D83195465A1}" type="presOf" srcId="{7BF781F5-BDAE-436E-81DD-4C56515A9AB2}" destId="{B4AFC355-7B45-47E7-A033-186C78EF72C8}" srcOrd="0" destOrd="0" presId="urn:microsoft.com/office/officeart/2005/8/layout/cycle5"/>
    <dgm:cxn modelId="{EE2359A6-651A-4E0E-BBD8-9126D9E99598}" type="presOf" srcId="{F49C96F6-BDC9-4762-807B-1503C91FE558}" destId="{4E08EF61-5BB7-44E8-90CF-16742AD21EFD}" srcOrd="0" destOrd="0" presId="urn:microsoft.com/office/officeart/2005/8/layout/cycle5"/>
    <dgm:cxn modelId="{14264F1A-045C-495A-8DB3-F2BD258819C0}" srcId="{86D5DBC2-A561-4111-A763-9C32A0AA5CB0}" destId="{7BF781F5-BDAE-436E-81DD-4C56515A9AB2}" srcOrd="4" destOrd="0" parTransId="{647A4D3B-B4C2-4930-8642-B5BD0F9691AA}" sibTransId="{BC4B64A6-0453-458D-8A60-3C244EA55930}"/>
    <dgm:cxn modelId="{C7861DAC-A568-4C56-BB10-D902CFC5006A}" type="presOf" srcId="{22E86248-E7E1-4E8C-ABE9-F0DEFA6DABF7}" destId="{919F7E52-9E7D-4E07-86B7-2E2FD9B245AE}" srcOrd="0" destOrd="0" presId="urn:microsoft.com/office/officeart/2005/8/layout/cycle5"/>
    <dgm:cxn modelId="{CD7E4A73-7BF0-4008-A904-E50811EFDDD5}" type="presOf" srcId="{6D695AFD-1D42-4E2A-8469-5596FA19BB46}" destId="{BD571269-655C-4F42-A974-228B882D34D5}" srcOrd="0" destOrd="0" presId="urn:microsoft.com/office/officeart/2005/8/layout/cycle5"/>
    <dgm:cxn modelId="{98D1F4B0-9512-4916-B868-DD5DF079761F}" srcId="{86D5DBC2-A561-4111-A763-9C32A0AA5CB0}" destId="{76289BEB-3C35-447F-AFBC-F79A11EF5392}" srcOrd="1" destOrd="0" parTransId="{3AA5631F-C7A9-4E23-9166-AD6B6808569D}" sibTransId="{6D695AFD-1D42-4E2A-8469-5596FA19BB46}"/>
    <dgm:cxn modelId="{4BFD1D83-FCEB-4607-9286-1A9C374EE496}" type="presOf" srcId="{B514F66C-FBC4-4A9F-9A11-84ABF521621F}" destId="{A88F33E2-E460-4475-AAB5-DFE1D5B8FB63}" srcOrd="0" destOrd="0" presId="urn:microsoft.com/office/officeart/2005/8/layout/cycle5"/>
    <dgm:cxn modelId="{E62E72FE-727B-443E-8AEC-2EB1241AE4C2}" type="presOf" srcId="{FECF44EA-0E08-48E4-994B-1B712A354964}" destId="{58B43CD4-DEE5-4BF0-AB07-DAD6E7D022CB}" srcOrd="0" destOrd="0" presId="urn:microsoft.com/office/officeart/2005/8/layout/cycle5"/>
    <dgm:cxn modelId="{EF14AB44-5C09-4849-93E5-51418C3E366A}" type="presOf" srcId="{76289BEB-3C35-447F-AFBC-F79A11EF5392}" destId="{F4A6B2AE-1C2F-437A-AA0F-D2532C043792}" srcOrd="0" destOrd="0" presId="urn:microsoft.com/office/officeart/2005/8/layout/cycle5"/>
    <dgm:cxn modelId="{6736C1A3-523B-4937-80CE-BB8D8DE6CF35}" type="presOf" srcId="{4730EED2-8300-4D7B-B3AD-45CAEB74943B}" destId="{0100D2D0-0D28-4B1F-AF90-A58A19DE7680}" srcOrd="0" destOrd="0" presId="urn:microsoft.com/office/officeart/2005/8/layout/cycle5"/>
    <dgm:cxn modelId="{BADB0AAC-95A0-4395-B62B-FA453FDA1B1E}" type="presOf" srcId="{BC4B64A6-0453-458D-8A60-3C244EA55930}" destId="{B45AEA7B-4B9E-48BC-AF82-2A40AF1AFC37}" srcOrd="0" destOrd="0" presId="urn:microsoft.com/office/officeart/2005/8/layout/cycle5"/>
    <dgm:cxn modelId="{43CFC9FE-89F2-477F-818F-4062E2CB7492}" srcId="{86D5DBC2-A561-4111-A763-9C32A0AA5CB0}" destId="{F49C96F6-BDC9-4762-807B-1503C91FE558}" srcOrd="3" destOrd="0" parTransId="{5AC36610-E611-43A9-8FC1-CCA1B8D754A8}" sibTransId="{B514F66C-FBC4-4A9F-9A11-84ABF521621F}"/>
    <dgm:cxn modelId="{7D364600-79ED-4701-B060-1B19DB3E3DCA}" srcId="{86D5DBC2-A561-4111-A763-9C32A0AA5CB0}" destId="{C05BE80B-19D8-4292-94FB-9A3E681F15BA}" srcOrd="2" destOrd="0" parTransId="{94CF1B4D-0395-4BD0-B65D-966692F992F2}" sibTransId="{B22CAD39-6986-466F-817B-BF21EE0AD98D}"/>
    <dgm:cxn modelId="{A731A01D-E17E-4324-B87E-BA71F733AB41}" srcId="{86D5DBC2-A561-4111-A763-9C32A0AA5CB0}" destId="{FECF44EA-0E08-48E4-994B-1B712A354964}" srcOrd="0" destOrd="0" parTransId="{E9B6791B-C7FC-4080-9FEE-9238676803E5}" sibTransId="{8F871971-FF71-4FE5-925C-384B0921AD39}"/>
    <dgm:cxn modelId="{CE3B92BA-94E8-47F4-921A-8A5D5E2F95D8}" type="presOf" srcId="{86D5DBC2-A561-4111-A763-9C32A0AA5CB0}" destId="{300A873D-FE17-4FE7-8F36-47B2E7546B9A}" srcOrd="0" destOrd="0" presId="urn:microsoft.com/office/officeart/2005/8/layout/cycle5"/>
    <dgm:cxn modelId="{4729DC45-19AC-4CDE-B729-081B0F4F3AFF}" type="presOf" srcId="{B22CAD39-6986-466F-817B-BF21EE0AD98D}" destId="{773E1707-A7A6-4317-B062-C7F255B04117}" srcOrd="0" destOrd="0" presId="urn:microsoft.com/office/officeart/2005/8/layout/cycle5"/>
    <dgm:cxn modelId="{FD80BE3A-DCFB-4D2C-A8A1-96A54985EC69}" srcId="{86D5DBC2-A561-4111-A763-9C32A0AA5CB0}" destId="{22E86248-E7E1-4E8C-ABE9-F0DEFA6DABF7}" srcOrd="5" destOrd="0" parTransId="{44AC0E03-151B-4E11-A32B-DEA457F97FA8}" sibTransId="{4730EED2-8300-4D7B-B3AD-45CAEB74943B}"/>
    <dgm:cxn modelId="{92CC552D-ACFB-4E87-8CA6-3EBD37F56C8B}" type="presParOf" srcId="{300A873D-FE17-4FE7-8F36-47B2E7546B9A}" destId="{58B43CD4-DEE5-4BF0-AB07-DAD6E7D022CB}" srcOrd="0" destOrd="0" presId="urn:microsoft.com/office/officeart/2005/8/layout/cycle5"/>
    <dgm:cxn modelId="{F0989EE0-A31B-41CA-9FA0-98433834E77D}" type="presParOf" srcId="{300A873D-FE17-4FE7-8F36-47B2E7546B9A}" destId="{17AB451B-8A98-4632-AB6B-B98ACFFB1F55}" srcOrd="1" destOrd="0" presId="urn:microsoft.com/office/officeart/2005/8/layout/cycle5"/>
    <dgm:cxn modelId="{5CB37CB2-39A7-4CDC-8E0C-3647A75B5B5C}" type="presParOf" srcId="{300A873D-FE17-4FE7-8F36-47B2E7546B9A}" destId="{A37CFFCD-7A9A-4FED-B33C-3D5D426D22A8}" srcOrd="2" destOrd="0" presId="urn:microsoft.com/office/officeart/2005/8/layout/cycle5"/>
    <dgm:cxn modelId="{10E665E6-194F-47B9-B5AC-3BDC4DED6308}" type="presParOf" srcId="{300A873D-FE17-4FE7-8F36-47B2E7546B9A}" destId="{F4A6B2AE-1C2F-437A-AA0F-D2532C043792}" srcOrd="3" destOrd="0" presId="urn:microsoft.com/office/officeart/2005/8/layout/cycle5"/>
    <dgm:cxn modelId="{F67463DB-6D03-405D-BD73-D82E7AA72315}" type="presParOf" srcId="{300A873D-FE17-4FE7-8F36-47B2E7546B9A}" destId="{E6E625A1-CDA8-47E6-BDF5-8A240CA6611C}" srcOrd="4" destOrd="0" presId="urn:microsoft.com/office/officeart/2005/8/layout/cycle5"/>
    <dgm:cxn modelId="{EC2EFAF9-1E44-4A3D-ADF7-DAA3F7012313}" type="presParOf" srcId="{300A873D-FE17-4FE7-8F36-47B2E7546B9A}" destId="{BD571269-655C-4F42-A974-228B882D34D5}" srcOrd="5" destOrd="0" presId="urn:microsoft.com/office/officeart/2005/8/layout/cycle5"/>
    <dgm:cxn modelId="{CC62251D-166E-4BD9-9E2E-39C774180A57}" type="presParOf" srcId="{300A873D-FE17-4FE7-8F36-47B2E7546B9A}" destId="{EB1E23C5-8557-4406-97C0-294FD289A843}" srcOrd="6" destOrd="0" presId="urn:microsoft.com/office/officeart/2005/8/layout/cycle5"/>
    <dgm:cxn modelId="{6AAF9939-AE29-4430-826C-60A647BD9241}" type="presParOf" srcId="{300A873D-FE17-4FE7-8F36-47B2E7546B9A}" destId="{0E117338-3F15-40E6-998C-988764F83316}" srcOrd="7" destOrd="0" presId="urn:microsoft.com/office/officeart/2005/8/layout/cycle5"/>
    <dgm:cxn modelId="{B2D70C14-BC0B-413F-8A72-AD0B9CCE06C6}" type="presParOf" srcId="{300A873D-FE17-4FE7-8F36-47B2E7546B9A}" destId="{773E1707-A7A6-4317-B062-C7F255B04117}" srcOrd="8" destOrd="0" presId="urn:microsoft.com/office/officeart/2005/8/layout/cycle5"/>
    <dgm:cxn modelId="{21FD6E13-B002-4B8B-8149-D831D778689A}" type="presParOf" srcId="{300A873D-FE17-4FE7-8F36-47B2E7546B9A}" destId="{4E08EF61-5BB7-44E8-90CF-16742AD21EFD}" srcOrd="9" destOrd="0" presId="urn:microsoft.com/office/officeart/2005/8/layout/cycle5"/>
    <dgm:cxn modelId="{9E18A0F9-8B4A-4609-85FB-332EE3740BFA}" type="presParOf" srcId="{300A873D-FE17-4FE7-8F36-47B2E7546B9A}" destId="{F23D0AC9-CA69-4B40-B735-979376BCA4A5}" srcOrd="10" destOrd="0" presId="urn:microsoft.com/office/officeart/2005/8/layout/cycle5"/>
    <dgm:cxn modelId="{2350BCC9-EE8D-45F1-B52C-C66F4F4B449E}" type="presParOf" srcId="{300A873D-FE17-4FE7-8F36-47B2E7546B9A}" destId="{A88F33E2-E460-4475-AAB5-DFE1D5B8FB63}" srcOrd="11" destOrd="0" presId="urn:microsoft.com/office/officeart/2005/8/layout/cycle5"/>
    <dgm:cxn modelId="{41443DEE-44AF-46AF-B976-5E1A83DA22B1}" type="presParOf" srcId="{300A873D-FE17-4FE7-8F36-47B2E7546B9A}" destId="{B4AFC355-7B45-47E7-A033-186C78EF72C8}" srcOrd="12" destOrd="0" presId="urn:microsoft.com/office/officeart/2005/8/layout/cycle5"/>
    <dgm:cxn modelId="{D5B47C8A-E266-4CB2-BA79-05D8B671CE0C}" type="presParOf" srcId="{300A873D-FE17-4FE7-8F36-47B2E7546B9A}" destId="{890A38E0-E5E5-453D-9A0E-A8507227D25A}" srcOrd="13" destOrd="0" presId="urn:microsoft.com/office/officeart/2005/8/layout/cycle5"/>
    <dgm:cxn modelId="{E27267DF-5BD5-4CC0-A0FE-49F0B9B33C85}" type="presParOf" srcId="{300A873D-FE17-4FE7-8F36-47B2E7546B9A}" destId="{B45AEA7B-4B9E-48BC-AF82-2A40AF1AFC37}" srcOrd="14" destOrd="0" presId="urn:microsoft.com/office/officeart/2005/8/layout/cycle5"/>
    <dgm:cxn modelId="{B3028EE9-220E-40F0-806D-88D4A1E039F3}" type="presParOf" srcId="{300A873D-FE17-4FE7-8F36-47B2E7546B9A}" destId="{919F7E52-9E7D-4E07-86B7-2E2FD9B245AE}" srcOrd="15" destOrd="0" presId="urn:microsoft.com/office/officeart/2005/8/layout/cycle5"/>
    <dgm:cxn modelId="{8B1486D1-E035-4AF1-A15E-B71266B7F97A}" type="presParOf" srcId="{300A873D-FE17-4FE7-8F36-47B2E7546B9A}" destId="{F9EE0F34-D92F-4943-BB67-EB6CE62C8CA1}" srcOrd="16" destOrd="0" presId="urn:microsoft.com/office/officeart/2005/8/layout/cycle5"/>
    <dgm:cxn modelId="{B7C8AA2A-D4B5-4349-8C49-FC024B52D797}" type="presParOf" srcId="{300A873D-FE17-4FE7-8F36-47B2E7546B9A}" destId="{0100D2D0-0D28-4B1F-AF90-A58A19DE768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3CD4-DEE5-4BF0-AB07-DAD6E7D022CB}">
      <dsp:nvSpPr>
        <dsp:cNvPr id="0" name=""/>
        <dsp:cNvSpPr/>
      </dsp:nvSpPr>
      <dsp:spPr>
        <a:xfrm>
          <a:off x="3270133" y="-173017"/>
          <a:ext cx="1666485" cy="1554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Сетевое взаимодействие  и социальное партнерство</a:t>
          </a:r>
          <a:endParaRPr lang="ru-RU" sz="1400" kern="1200" dirty="0"/>
        </a:p>
      </dsp:txBody>
      <dsp:txXfrm>
        <a:off x="3346005" y="-97145"/>
        <a:ext cx="1514741" cy="1402497"/>
      </dsp:txXfrm>
    </dsp:sp>
    <dsp:sp modelId="{A37CFFCD-7A9A-4FED-B33C-3D5D426D22A8}">
      <dsp:nvSpPr>
        <dsp:cNvPr id="0" name=""/>
        <dsp:cNvSpPr/>
      </dsp:nvSpPr>
      <dsp:spPr>
        <a:xfrm>
          <a:off x="1437642" y="598877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3619357" y="234083"/>
              </a:moveTo>
              <a:arcTo wR="2551725" hR="2551725" stAng="17684002" swAng="5320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6B2AE-1C2F-437A-AA0F-D2532C043792}">
      <dsp:nvSpPr>
        <dsp:cNvPr id="0" name=""/>
        <dsp:cNvSpPr/>
      </dsp:nvSpPr>
      <dsp:spPr>
        <a:xfrm>
          <a:off x="5373060" y="1100548"/>
          <a:ext cx="1666485" cy="1558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по улучшению кадрового потенциала</a:t>
          </a:r>
          <a:endParaRPr lang="ru-RU" sz="1400" kern="1200" dirty="0"/>
        </a:p>
      </dsp:txBody>
      <dsp:txXfrm>
        <a:off x="5449156" y="1176644"/>
        <a:ext cx="1514293" cy="1406642"/>
      </dsp:txXfrm>
    </dsp:sp>
    <dsp:sp modelId="{BD571269-655C-4F42-A974-228B882D34D5}">
      <dsp:nvSpPr>
        <dsp:cNvPr id="0" name=""/>
        <dsp:cNvSpPr/>
      </dsp:nvSpPr>
      <dsp:spPr>
        <a:xfrm>
          <a:off x="1444718" y="604103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5084964" y="2245128"/>
              </a:moveTo>
              <a:arcTo wR="2551725" hR="2551725" stAng="21185945" swAng="7849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E23C5-8557-4406-97C0-294FD289A843}">
      <dsp:nvSpPr>
        <dsp:cNvPr id="0" name=""/>
        <dsp:cNvSpPr/>
      </dsp:nvSpPr>
      <dsp:spPr>
        <a:xfrm>
          <a:off x="5373060" y="3620828"/>
          <a:ext cx="1666485" cy="1621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Работа по выявлению, поддержке и  развитию одаренных детей</a:t>
          </a:r>
          <a:endParaRPr lang="ru-RU" sz="1200" kern="1200" dirty="0"/>
        </a:p>
      </dsp:txBody>
      <dsp:txXfrm>
        <a:off x="5452226" y="3699994"/>
        <a:ext cx="1508153" cy="1463393"/>
      </dsp:txXfrm>
    </dsp:sp>
    <dsp:sp modelId="{773E1707-A7A6-4317-B062-C7F255B04117}">
      <dsp:nvSpPr>
        <dsp:cNvPr id="0" name=""/>
        <dsp:cNvSpPr/>
      </dsp:nvSpPr>
      <dsp:spPr>
        <a:xfrm>
          <a:off x="1444718" y="604103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3913323" y="4709815"/>
              </a:moveTo>
              <a:arcTo wR="2551725" hR="2551725" stAng="3465063" swAng="5222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EF61-5BB7-44E8-90CF-16742AD21EFD}">
      <dsp:nvSpPr>
        <dsp:cNvPr id="0" name=""/>
        <dsp:cNvSpPr/>
      </dsp:nvSpPr>
      <dsp:spPr>
        <a:xfrm>
          <a:off x="3096341" y="5049403"/>
          <a:ext cx="1800204" cy="1316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Организация и проведение массовых </a:t>
          </a:r>
          <a:r>
            <a:rPr lang="ru-RU" sz="1300" kern="1200" dirty="0" err="1" smtClean="0"/>
            <a:t>физкультурно</a:t>
          </a:r>
          <a:r>
            <a:rPr lang="ru-RU" sz="1300" kern="1200" dirty="0" smtClean="0"/>
            <a:t> - спортивных мероприятий</a:t>
          </a:r>
          <a:endParaRPr lang="ru-RU" sz="1300" kern="1200" dirty="0"/>
        </a:p>
      </dsp:txBody>
      <dsp:txXfrm>
        <a:off x="3160598" y="5113660"/>
        <a:ext cx="1671690" cy="1187788"/>
      </dsp:txXfrm>
    </dsp:sp>
    <dsp:sp modelId="{A88F33E2-E460-4475-AAB5-DFE1D5B8FB63}">
      <dsp:nvSpPr>
        <dsp:cNvPr id="0" name=""/>
        <dsp:cNvSpPr/>
      </dsp:nvSpPr>
      <dsp:spPr>
        <a:xfrm>
          <a:off x="1444718" y="604103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1532431" y="4891029"/>
              </a:moveTo>
              <a:arcTo wR="2551725" hR="2551725" stAng="6812639" swAng="5222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FC355-7B45-47E7-A033-186C78EF72C8}">
      <dsp:nvSpPr>
        <dsp:cNvPr id="0" name=""/>
        <dsp:cNvSpPr/>
      </dsp:nvSpPr>
      <dsp:spPr>
        <a:xfrm>
          <a:off x="953341" y="3620828"/>
          <a:ext cx="1666485" cy="1621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Летняя оздоровительная кампания</a:t>
          </a:r>
          <a:endParaRPr lang="ru-RU" sz="1400" kern="1200" dirty="0"/>
        </a:p>
      </dsp:txBody>
      <dsp:txXfrm>
        <a:off x="1032507" y="3699994"/>
        <a:ext cx="1508153" cy="1463393"/>
      </dsp:txXfrm>
    </dsp:sp>
    <dsp:sp modelId="{B45AEA7B-4B9E-48BC-AF82-2A40AF1AFC37}">
      <dsp:nvSpPr>
        <dsp:cNvPr id="0" name=""/>
        <dsp:cNvSpPr/>
      </dsp:nvSpPr>
      <dsp:spPr>
        <a:xfrm>
          <a:off x="1444718" y="604103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17566" y="2850621"/>
              </a:moveTo>
              <a:arcTo wR="2551725" hR="2551725" stAng="10396394" swAng="6842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F7E52-9E7D-4E07-86B7-2E2FD9B245AE}">
      <dsp:nvSpPr>
        <dsp:cNvPr id="0" name=""/>
        <dsp:cNvSpPr/>
      </dsp:nvSpPr>
      <dsp:spPr>
        <a:xfrm>
          <a:off x="953341" y="979115"/>
          <a:ext cx="1666485" cy="1801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Достижение высоких спортивных результатов </a:t>
          </a:r>
          <a:endParaRPr lang="ru-RU" sz="1400" kern="1200" dirty="0"/>
        </a:p>
      </dsp:txBody>
      <dsp:txXfrm>
        <a:off x="1034692" y="1060466"/>
        <a:ext cx="1503783" cy="1639000"/>
      </dsp:txXfrm>
    </dsp:sp>
    <dsp:sp modelId="{0100D2D0-0D28-4B1F-AF90-A58A19DE7680}">
      <dsp:nvSpPr>
        <dsp:cNvPr id="0" name=""/>
        <dsp:cNvSpPr/>
      </dsp:nvSpPr>
      <dsp:spPr>
        <a:xfrm>
          <a:off x="1451499" y="599743"/>
          <a:ext cx="5103450" cy="5103450"/>
        </a:xfrm>
        <a:custGeom>
          <a:avLst/>
          <a:gdLst/>
          <a:ahLst/>
          <a:cxnLst/>
          <a:rect l="0" t="0" r="0" b="0"/>
          <a:pathLst>
            <a:path>
              <a:moveTo>
                <a:pt x="1290799" y="333309"/>
              </a:moveTo>
              <a:arcTo wR="2551725" hR="2551725" stAng="14423191" swAng="5820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920" cy="2990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920" cy="3865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2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0" y="376884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4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79" name="PlaceHolder 8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80" name="PlaceHolder 9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3"/>
          <p:cNvSpPr/>
          <p:nvPr/>
        </p:nvSpPr>
        <p:spPr>
          <a:xfrm>
            <a:off x="0" y="376884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144000" y="2619000"/>
            <a:ext cx="8642880" cy="26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320040" indent="-318960"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404040"/>
                </a:solidFill>
                <a:latin typeface="Times New Roman"/>
                <a:ea typeface="DejaVu Sans"/>
              </a:rPr>
              <a:t>Итоги работы МАУДО «</a:t>
            </a:r>
            <a:r>
              <a:rPr lang="ru-RU" sz="2800" b="1" strike="noStrike" spc="-1" dirty="0" err="1">
                <a:solidFill>
                  <a:srgbClr val="404040"/>
                </a:solidFill>
                <a:latin typeface="Times New Roman"/>
                <a:ea typeface="DejaVu Sans"/>
              </a:rPr>
              <a:t>Киришская</a:t>
            </a:r>
            <a:r>
              <a:rPr lang="ru-RU" sz="2800" b="1" strike="noStrike" spc="-1" dirty="0">
                <a:solidFill>
                  <a:srgbClr val="404040"/>
                </a:solidFill>
                <a:latin typeface="Times New Roman"/>
                <a:ea typeface="DejaVu Sans"/>
              </a:rPr>
              <a:t> ДЮСШ» по развитию массового и детско-юношеского спорта за </a:t>
            </a:r>
            <a:r>
              <a:rPr lang="ru-RU" sz="2800" b="1" strike="noStrike" spc="-1" dirty="0" smtClean="0">
                <a:solidFill>
                  <a:srgbClr val="404040"/>
                </a:solidFill>
                <a:latin typeface="Times New Roman"/>
                <a:ea typeface="DejaVu Sans"/>
              </a:rPr>
              <a:t>2020-2021 </a:t>
            </a:r>
            <a:r>
              <a:rPr lang="ru-RU" sz="2800" b="1" strike="noStrike" spc="-1" dirty="0">
                <a:solidFill>
                  <a:srgbClr val="404040"/>
                </a:solidFill>
                <a:latin typeface="Times New Roman"/>
                <a:ea typeface="DejaVu Sans"/>
              </a:rPr>
              <a:t>учебный год  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1440000" y="5572080"/>
            <a:ext cx="6407280" cy="83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</a:pPr>
            <a:r>
              <a:rPr lang="ru-RU" sz="1500" b="0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АВГУСТ </a:t>
            </a:r>
            <a:r>
              <a:rPr lang="ru-RU" sz="1500" b="0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2021 </a:t>
            </a:r>
            <a:r>
              <a:rPr lang="ru-RU" sz="1500" b="0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г.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515" name="Picture 2"/>
          <p:cNvPicPr/>
          <p:nvPr/>
        </p:nvPicPr>
        <p:blipFill>
          <a:blip r:embed="rId2" cstate="print"/>
          <a:stretch/>
        </p:blipFill>
        <p:spPr>
          <a:xfrm>
            <a:off x="6982560" y="294427"/>
            <a:ext cx="1906920" cy="2637360"/>
          </a:xfrm>
          <a:prstGeom prst="rect">
            <a:avLst/>
          </a:prstGeom>
          <a:ln w="9360">
            <a:noFill/>
          </a:ln>
        </p:spPr>
      </p:pic>
      <p:pic>
        <p:nvPicPr>
          <p:cNvPr id="516" name="Рисунок 6"/>
          <p:cNvPicPr/>
          <p:nvPr/>
        </p:nvPicPr>
        <p:blipFill>
          <a:blip r:embed="rId3" cstate="print"/>
          <a:stretch/>
        </p:blipFill>
        <p:spPr>
          <a:xfrm>
            <a:off x="250920" y="295200"/>
            <a:ext cx="6731640" cy="1465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21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67544" y="715153"/>
            <a:ext cx="795609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latin typeface="+mj-lt"/>
              </a:rPr>
              <a:t>Материально-техническая база учреждения</a:t>
            </a:r>
            <a:endParaRPr lang="ru-RU" sz="2400" b="0" strike="noStrike" spc="-1" dirty="0">
              <a:latin typeface="+mj-lt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251520" y="1196752"/>
            <a:ext cx="8784976" cy="5138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43080">
              <a:lnSpc>
                <a:spcPct val="100000"/>
              </a:lnSpc>
            </a:pPr>
            <a:r>
              <a:rPr lang="ru-RU" sz="1600" b="1" strike="noStrike" spc="-1" dirty="0">
                <a:latin typeface="Times New Roman"/>
              </a:rPr>
              <a:t>Собственная специализированная спортивная база для реализации программы спортивной подготовки по виду спорта    </a:t>
            </a:r>
            <a:r>
              <a:rPr lang="ru-RU" sz="1600" b="1" u="sng" strike="noStrike" spc="-1" dirty="0">
                <a:uFillTx/>
                <a:latin typeface="Times New Roman"/>
                <a:ea typeface="Times New Roman"/>
              </a:rPr>
              <a:t>Дзюдо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u="sng" strike="noStrike" spc="-1" dirty="0">
                <a:uFillTx/>
                <a:latin typeface="Times New Roman"/>
                <a:ea typeface="Times New Roman"/>
              </a:rPr>
              <a:t>Материально-спортивная </a:t>
            </a:r>
            <a:r>
              <a:rPr lang="ru-RU" sz="1600" b="0" u="sng" strike="noStrike" spc="-1" dirty="0" smtClean="0">
                <a:uFillTx/>
                <a:latin typeface="Times New Roman"/>
                <a:ea typeface="Times New Roman"/>
              </a:rPr>
              <a:t>база:</a:t>
            </a:r>
            <a:r>
              <a:rPr lang="ru-RU" sz="1600" spc="-1" dirty="0">
                <a:latin typeface="Arial"/>
              </a:rPr>
              <a:t> </a:t>
            </a:r>
            <a:r>
              <a:rPr lang="ru-RU" sz="1600" b="0" strike="noStrike" spc="-1" dirty="0" smtClean="0">
                <a:latin typeface="Times New Roman"/>
                <a:ea typeface="Times New Roman"/>
              </a:rPr>
              <a:t>встроенное </a:t>
            </a:r>
            <a:r>
              <a:rPr lang="ru-RU" sz="1600" b="0" strike="noStrike" spc="-1" dirty="0">
                <a:latin typeface="Times New Roman"/>
                <a:ea typeface="Times New Roman"/>
              </a:rPr>
              <a:t>помещение, приспособленное для ведения образовательного и тренировочного </a:t>
            </a:r>
            <a:r>
              <a:rPr lang="ru-RU" sz="1600" b="0" strike="noStrike" spc="-1" dirty="0" smtClean="0">
                <a:latin typeface="Times New Roman"/>
                <a:ea typeface="Times New Roman"/>
              </a:rPr>
              <a:t>процессов.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latin typeface="Times New Roman"/>
                <a:ea typeface="Times New Roman"/>
              </a:rPr>
              <a:t>Площадь - 835.73 </a:t>
            </a:r>
            <a:r>
              <a:rPr lang="ru-RU" sz="1600" b="0" strike="noStrike" spc="-1" dirty="0" err="1">
                <a:latin typeface="Times New Roman"/>
                <a:ea typeface="Times New Roman"/>
              </a:rPr>
              <a:t>кв.м</a:t>
            </a:r>
            <a:r>
              <a:rPr lang="ru-RU" sz="1600" b="0" strike="noStrike" spc="-1" dirty="0"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latin typeface="Times New Roman"/>
                <a:ea typeface="Times New Roman"/>
              </a:rPr>
              <a:t>Форма владения - оперативное </a:t>
            </a:r>
            <a:r>
              <a:rPr lang="ru-RU" sz="1600" b="0" strike="noStrike" spc="-1" dirty="0" smtClean="0">
                <a:latin typeface="Times New Roman"/>
                <a:ea typeface="Times New Roman"/>
              </a:rPr>
              <a:t>управление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1" strike="noStrike" spc="-1" dirty="0">
                <a:latin typeface="Times New Roman"/>
                <a:ea typeface="Times New Roman"/>
              </a:rPr>
              <a:t>Крытые спортивные сооружения: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latin typeface="Times New Roman"/>
                <a:ea typeface="Times New Roman"/>
              </a:rPr>
              <a:t>Зал борьбы Дзюдо - 132 </a:t>
            </a:r>
            <a:r>
              <a:rPr lang="ru-RU" sz="1600" b="0" strike="noStrike" spc="-1" dirty="0" err="1">
                <a:latin typeface="Times New Roman"/>
                <a:ea typeface="Times New Roman"/>
              </a:rPr>
              <a:t>кв.м</a:t>
            </a:r>
            <a:r>
              <a:rPr lang="ru-RU" sz="1600" b="0" strike="noStrike" spc="-1" dirty="0"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latin typeface="Times New Roman"/>
                <a:ea typeface="Times New Roman"/>
              </a:rPr>
              <a:t>Зал борьбы Дзюдо - 204 </a:t>
            </a:r>
            <a:r>
              <a:rPr lang="ru-RU" sz="1600" b="0" strike="noStrike" spc="-1" dirty="0" err="1">
                <a:latin typeface="Times New Roman"/>
                <a:ea typeface="Times New Roman"/>
              </a:rPr>
              <a:t>кв.м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latin typeface="Times New Roman"/>
                <a:ea typeface="Times New Roman"/>
              </a:rPr>
              <a:t>Спортивный инвентарь: тренажеры, канаты, гимнастические  лестницы, скакалки, гантели, гири, татами, резиновые мячи разного размера, гимнастические  маты, секундомеры и др</a:t>
            </a:r>
            <a:r>
              <a:rPr lang="ru-RU" sz="1600" b="0" strike="noStrike" spc="-1" dirty="0" smtClean="0"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1" strike="noStrike" spc="-1" dirty="0">
                <a:latin typeface="Times New Roman"/>
                <a:ea typeface="Times New Roman"/>
              </a:rPr>
              <a:t>Открытые спортивные сооружения </a:t>
            </a:r>
            <a:r>
              <a:rPr lang="ru-RU" sz="1600" b="1" u="sng" strike="noStrike" spc="-1" dirty="0">
                <a:uFillTx/>
                <a:latin typeface="Times New Roman"/>
                <a:ea typeface="Times New Roman"/>
              </a:rPr>
              <a:t>на своей </a:t>
            </a:r>
            <a:r>
              <a:rPr lang="ru-RU" sz="1600" b="1" u="sng" strike="noStrike" spc="-1" dirty="0" smtClean="0">
                <a:uFillTx/>
                <a:latin typeface="Times New Roman"/>
                <a:ea typeface="Times New Roman"/>
              </a:rPr>
              <a:t>территории: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Запасное  футбольное поле  - 8436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кв.м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Образовательная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ведётся: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МАУДО «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Киришская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ДЮСШ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»;</a:t>
            </a:r>
          </a:p>
          <a:p>
            <a:pPr marL="228600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в рамках социального партнерства и сетевого взаимодействия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12-ти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общеобразовательных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организациях;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9-ти детских садах;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МАУДО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Киришский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Дворец творчества имени Л.Н. 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Маклаковой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Межшкольном учебном комбинате;</a:t>
            </a:r>
            <a:endParaRPr lang="ru-RU" sz="1600" b="0" strike="noStrike" spc="-1" dirty="0">
              <a:latin typeface="Arial"/>
            </a:endParaRPr>
          </a:p>
          <a:p>
            <a:pPr marL="2286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- в Доме Культуры п.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Пчева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6289378"/>
              </p:ext>
            </p:extLst>
          </p:nvPr>
        </p:nvGraphicFramePr>
        <p:xfrm>
          <a:off x="467544" y="332656"/>
          <a:ext cx="79928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5796" y="26369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направления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МАУДО «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Киришская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ДЮСШ»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475640" y="3213000"/>
            <a:ext cx="65041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СПАСИБО  ЗА  ВНИМАНИЕ!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539640" y="216000"/>
            <a:ext cx="7918920" cy="64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18" name="Table 2"/>
          <p:cNvGraphicFramePr/>
          <p:nvPr/>
        </p:nvGraphicFramePr>
        <p:xfrm>
          <a:off x="367920" y="1238040"/>
          <a:ext cx="8229240" cy="5395680"/>
        </p:xfrm>
        <a:graphic>
          <a:graphicData uri="http://schemas.openxmlformats.org/drawingml/2006/table">
            <a:tbl>
              <a:tblPr/>
              <a:tblGrid>
                <a:gridCol w="411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Arial"/>
                        </a:rPr>
                        <a:t>Виды спорта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Количество занимающихся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Дзюдо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219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Легкая атлетика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323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Футбол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Волейбол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43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Баскетбол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141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Спортивная аэробика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308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Художественная гимнастика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58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Бокс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</a:rPr>
                        <a:t>ВСЕГО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Times New Roman"/>
                        </a:rPr>
                        <a:t>1295 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9" name="CustomShape 3"/>
          <p:cNvSpPr/>
          <p:nvPr/>
        </p:nvSpPr>
        <p:spPr>
          <a:xfrm>
            <a:off x="457200" y="523800"/>
            <a:ext cx="822852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Численность обучающихся в МАУДО «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Киришская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ДЮСШ»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28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468360" y="260280"/>
            <a:ext cx="849528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303120" y="4422600"/>
            <a:ext cx="2761200" cy="146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3"/>
          <p:cNvSpPr/>
          <p:nvPr/>
        </p:nvSpPr>
        <p:spPr>
          <a:xfrm>
            <a:off x="3339360" y="5040000"/>
            <a:ext cx="2780280" cy="146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4"/>
          <p:cNvSpPr/>
          <p:nvPr/>
        </p:nvSpPr>
        <p:spPr>
          <a:xfrm>
            <a:off x="6012000" y="4483080"/>
            <a:ext cx="2807280" cy="146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5"/>
          <p:cNvSpPr/>
          <p:nvPr/>
        </p:nvSpPr>
        <p:spPr>
          <a:xfrm>
            <a:off x="457200" y="540360"/>
            <a:ext cx="8228880" cy="6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latin typeface="+mj-lt"/>
              </a:rPr>
              <a:t>Сведения об обучающихся, получивших </a:t>
            </a:r>
            <a:endParaRPr lang="ru-RU" sz="2000" b="1" strike="noStrike" spc="-1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latin typeface="+mj-lt"/>
              </a:rPr>
              <a:t>спортивные </a:t>
            </a:r>
            <a:r>
              <a:rPr lang="ru-RU" sz="2000" b="1" strike="noStrike" spc="-1" dirty="0">
                <a:latin typeface="+mj-lt"/>
              </a:rPr>
              <a:t>разряды и </a:t>
            </a:r>
            <a:r>
              <a:rPr lang="ru-RU" sz="2000" b="1" strike="noStrike" spc="-1" dirty="0" smtClean="0">
                <a:latin typeface="+mj-lt"/>
              </a:rPr>
              <a:t>звания</a:t>
            </a:r>
            <a:endParaRPr lang="ru-RU" sz="2000" b="0" strike="noStrike" spc="-1" dirty="0">
              <a:latin typeface="+mj-lt"/>
            </a:endParaRPr>
          </a:p>
        </p:txBody>
      </p:sp>
      <p:graphicFrame>
        <p:nvGraphicFramePr>
          <p:cNvPr id="525" name="Table 6"/>
          <p:cNvGraphicFramePr/>
          <p:nvPr>
            <p:extLst>
              <p:ext uri="{D42A27DB-BD31-4B8C-83A1-F6EECF244321}">
                <p14:modId xmlns:p14="http://schemas.microsoft.com/office/powerpoint/2010/main" val="3658732233"/>
              </p:ext>
            </p:extLst>
          </p:nvPr>
        </p:nvGraphicFramePr>
        <p:xfrm>
          <a:off x="180000" y="1368000"/>
          <a:ext cx="8748000" cy="4869313"/>
        </p:xfrm>
        <a:graphic>
          <a:graphicData uri="http://schemas.openxmlformats.org/drawingml/2006/table">
            <a:tbl>
              <a:tblPr/>
              <a:tblGrid>
                <a:gridCol w="123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94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 спорта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Разряды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 юн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 и  I юн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КМС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МСМК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Дзюдо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48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16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-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96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Волейбол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Arial"/>
                        </a:rPr>
                        <a:t>-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Спортивная аэробика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Arial"/>
                        </a:rPr>
                        <a:t>16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51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Художест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венная гимнастика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16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17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9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48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Бокс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latin typeface="Times New Roman"/>
                        </a:rPr>
                        <a:t>1</a:t>
                      </a:r>
                      <a:r>
                        <a:rPr lang="en-US" sz="2000" b="0" strike="noStrike" spc="-1" dirty="0" smtClean="0">
                          <a:latin typeface="Times New Roman"/>
                        </a:rPr>
                        <a:t>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4</a:t>
                      </a:r>
                      <a:r>
                        <a:rPr lang="ru-RU" sz="2000" b="0" strike="noStrike" spc="-1" dirty="0" smtClean="0">
                          <a:latin typeface="Times New Roman"/>
                        </a:rPr>
                        <a:t>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95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55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43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16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latin typeface="Times New Roman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latin typeface="Times New Roman"/>
                        </a:rPr>
                        <a:t>-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latin typeface="Times New Roman"/>
                        </a:rPr>
                        <a:t>238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4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179280" y="3611520"/>
            <a:ext cx="287856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6084720" y="3629160"/>
            <a:ext cx="287856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3090960" y="5297400"/>
            <a:ext cx="287856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4"/>
          <p:cNvSpPr/>
          <p:nvPr/>
        </p:nvSpPr>
        <p:spPr>
          <a:xfrm>
            <a:off x="480946" y="211802"/>
            <a:ext cx="822888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latin typeface="+mj-lt"/>
              </a:rPr>
              <a:t>Лучшие спортивные достижения </a:t>
            </a:r>
            <a:r>
              <a:rPr lang="ru-RU" sz="2000" b="1" strike="noStrike" spc="-1" dirty="0" smtClean="0">
                <a:latin typeface="+mj-lt"/>
              </a:rPr>
              <a:t>обучающихся</a:t>
            </a:r>
            <a:r>
              <a:rPr dirty="0">
                <a:latin typeface="+mj-lt"/>
              </a:rPr>
              <a:t/>
            </a:r>
            <a:br>
              <a:rPr dirty="0">
                <a:latin typeface="+mj-lt"/>
              </a:rPr>
            </a:br>
            <a:r>
              <a:rPr dirty="0">
                <a:latin typeface="+mj-lt"/>
              </a:rPr>
              <a:t/>
            </a:r>
            <a:br>
              <a:rPr dirty="0">
                <a:latin typeface="+mj-lt"/>
              </a:rPr>
            </a:br>
            <a:r>
              <a:rPr lang="ru-RU" sz="1600" b="1" strike="noStrike" spc="-1" dirty="0">
                <a:latin typeface="+mj-lt"/>
              </a:rPr>
              <a:t>Самым результативным в нашем учреждении является отделение ДЗЮДО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457200" y="1604520"/>
            <a:ext cx="8228880" cy="42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31" name="Table 6"/>
          <p:cNvGraphicFramePr/>
          <p:nvPr>
            <p:extLst>
              <p:ext uri="{D42A27DB-BD31-4B8C-83A1-F6EECF244321}">
                <p14:modId xmlns:p14="http://schemas.microsoft.com/office/powerpoint/2010/main" val="3641606787"/>
              </p:ext>
            </p:extLst>
          </p:nvPr>
        </p:nvGraphicFramePr>
        <p:xfrm>
          <a:off x="225720" y="1208160"/>
          <a:ext cx="8398080" cy="5317185"/>
        </p:xfrm>
        <a:graphic>
          <a:graphicData uri="http://schemas.openxmlformats.org/drawingml/2006/table">
            <a:tbl>
              <a:tblPr/>
              <a:tblGrid>
                <a:gridCol w="4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latin typeface="Times New Roman"/>
                        </a:rPr>
                        <a:t>№3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Фамилия Имя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Год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рождение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latin typeface="Times New Roman"/>
                        </a:rPr>
                        <a:t>                           Результат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Сроки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мероприятие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Место проведения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Ф.И. О.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latin typeface="Times New Roman"/>
                        </a:rPr>
                        <a:t>тренера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1.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Агафонова Галина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2000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1 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Всероссийские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соревнования по дзюдо среди мужчин и женщин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04-06.06.2021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Санкт-Петербург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Ивченко А.А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Токарев В.К.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1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Чемпионат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СЗФО  по дзюдо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среди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мужчин и женщин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28.05.2021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Череповец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Ивченко А.А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Токарев В.К.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2.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Сироткин Сергей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1999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latin typeface="Times New Roman"/>
                        </a:rPr>
                        <a:t>3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Всероссийские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соревнования по дзюдо среди мужчин и женщин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20-21.08.2021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Санкт-Петербург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Ивченко А.А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Токарев В.К.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3.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Смирнова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Ольга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2003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	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2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Региональный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этап </a:t>
                      </a:r>
                      <a:r>
                        <a:rPr lang="en-US" sz="1200" b="0" strike="noStrike" spc="-1" baseline="0" dirty="0" smtClean="0">
                          <a:latin typeface="Times New Roman"/>
                        </a:rPr>
                        <a:t>V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Летней Спартакиады молодежи до 21 года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07-08.05.2021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Выборг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Ивченко А.А.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4.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 smtClean="0">
                          <a:latin typeface="Times New Roman"/>
                        </a:rPr>
                        <a:t>Рябкова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Алёна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2004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1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Региональный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этап </a:t>
                      </a:r>
                      <a:r>
                        <a:rPr lang="en-US" sz="1200" b="0" strike="noStrike" spc="-1" baseline="0" dirty="0" smtClean="0">
                          <a:latin typeface="Times New Roman"/>
                        </a:rPr>
                        <a:t>V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Летней Спартакиады молодежи до 21 года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07-08.05.2021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Выборг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Дягиль С.С.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Солодкин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Никита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3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Региональный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этап </a:t>
                      </a:r>
                      <a:r>
                        <a:rPr lang="en-US" sz="1200" b="0" strike="noStrike" spc="-1" baseline="0" dirty="0" smtClean="0">
                          <a:latin typeface="Times New Roman"/>
                        </a:rPr>
                        <a:t>V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Летней Спартакиады молодежи до 21 года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07-08.05.2021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Выборг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Дягиль С.С.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6.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>
                          <a:latin typeface="Times New Roman"/>
                        </a:rPr>
                        <a:t>Шалкина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 Снежана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latin typeface="Times New Roman"/>
                        </a:rPr>
                        <a:t>2005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3 м- Первенство СЗФО по дзюдо до 18 лет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10.10.2020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Череповец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Ивченко А.А.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Times New Roman"/>
                        </a:rPr>
                        <a:t>7.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 smtClean="0">
                          <a:latin typeface="Times New Roman"/>
                        </a:rPr>
                        <a:t>Чакина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Анастасия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2005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2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м- Первенство СЗФО по дзюдо до 18 лет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10.10.2020 </a:t>
                      </a:r>
                      <a:r>
                        <a:rPr lang="ru-RU" sz="1200" b="0" strike="noStrike" spc="-1" dirty="0">
                          <a:latin typeface="Times New Roman"/>
                        </a:rPr>
                        <a:t>г.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Times New Roman"/>
                        </a:rPr>
                        <a:t>г. </a:t>
                      </a:r>
                      <a:r>
                        <a:rPr lang="ru-RU" sz="1200" b="0" strike="noStrike" spc="-1" dirty="0" smtClean="0">
                          <a:latin typeface="Times New Roman"/>
                        </a:rPr>
                        <a:t>Череповец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Times New Roman"/>
                        </a:rPr>
                        <a:t>Дягиль</a:t>
                      </a:r>
                      <a:r>
                        <a:rPr lang="ru-RU" sz="1200" b="0" strike="noStrike" spc="-1" baseline="0" dirty="0" smtClean="0">
                          <a:latin typeface="Times New Roman"/>
                        </a:rPr>
                        <a:t> С.С.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23640" y="260640"/>
            <a:ext cx="8568000" cy="63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20040" indent="-318960" algn="ct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t/>
            </a:r>
            <a:br/>
            <a:r>
              <a:rPr lang="ru-RU" sz="4600" b="1" strike="noStrike" spc="-1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endParaRPr lang="ru-RU" sz="4600" b="0" strike="noStrike" spc="-1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57200" y="188280"/>
            <a:ext cx="822888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latin typeface="Arial"/>
              </a:rPr>
              <a:t>Учащиеся отделений дзюдо, спортивная аэробика, </a:t>
            </a:r>
            <a:r>
              <a:rPr lang="ru-RU" sz="2200" b="1" strike="noStrike" spc="-1" dirty="0" smtClean="0">
                <a:latin typeface="Arial"/>
              </a:rPr>
              <a:t>футбол, бокс, баскетбол </a:t>
            </a:r>
            <a:r>
              <a:rPr lang="ru-RU" sz="2200" b="1" strike="noStrike" spc="-1" dirty="0">
                <a:latin typeface="Arial"/>
              </a:rPr>
              <a:t>— неоднократные победители и призёры областного уровня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535" name="Рисунок 534"/>
          <p:cNvPicPr/>
          <p:nvPr/>
        </p:nvPicPr>
        <p:blipFill>
          <a:blip r:embed="rId2" cstate="print"/>
          <a:stretch/>
        </p:blipFill>
        <p:spPr>
          <a:xfrm>
            <a:off x="4355976" y="1296000"/>
            <a:ext cx="3888432" cy="2447640"/>
          </a:xfrm>
          <a:prstGeom prst="rect">
            <a:avLst/>
          </a:prstGeom>
          <a:ln>
            <a:noFill/>
          </a:ln>
        </p:spPr>
      </p:pic>
      <p:pic>
        <p:nvPicPr>
          <p:cNvPr id="536" name="Рисунок 535"/>
          <p:cNvPicPr/>
          <p:nvPr/>
        </p:nvPicPr>
        <p:blipFill rotWithShape="1">
          <a:blip r:embed="rId3" cstate="print"/>
          <a:srcRect t="8849" b="5838"/>
          <a:stretch/>
        </p:blipFill>
        <p:spPr>
          <a:xfrm>
            <a:off x="1224954" y="3845162"/>
            <a:ext cx="3042384" cy="2738865"/>
          </a:xfrm>
          <a:prstGeom prst="rect">
            <a:avLst/>
          </a:prstGeom>
          <a:ln>
            <a:noFill/>
          </a:ln>
        </p:spPr>
      </p:pic>
      <p:pic>
        <p:nvPicPr>
          <p:cNvPr id="537" name="Рисунок 536"/>
          <p:cNvPicPr/>
          <p:nvPr/>
        </p:nvPicPr>
        <p:blipFill rotWithShape="1">
          <a:blip r:embed="rId4" cstate="print"/>
          <a:srcRect l="4349" r="20854"/>
          <a:stretch/>
        </p:blipFill>
        <p:spPr>
          <a:xfrm>
            <a:off x="4355976" y="3860454"/>
            <a:ext cx="3096344" cy="27082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/>
          <a:stretch/>
        </p:blipFill>
        <p:spPr>
          <a:xfrm rot="5400000">
            <a:off x="1262013" y="708309"/>
            <a:ext cx="2447637" cy="3623024"/>
          </a:xfrm>
          <a:prstGeom prst="rect">
            <a:avLst/>
          </a:prstGeom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395640" y="571320"/>
            <a:ext cx="8280000" cy="55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20040" indent="-318960"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1793880" y="4005360"/>
            <a:ext cx="651096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3"/>
          <p:cNvSpPr/>
          <p:nvPr/>
        </p:nvSpPr>
        <p:spPr>
          <a:xfrm>
            <a:off x="698760" y="-14400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 dirty="0">
              <a:latin typeface="Arial"/>
            </a:endParaRPr>
          </a:p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000" b="1" strike="noStrike" cap="small" spc="-1" dirty="0">
                <a:solidFill>
                  <a:srgbClr val="000000"/>
                </a:solidFill>
                <a:latin typeface="+mj-lt"/>
              </a:rPr>
              <a:t>Коллектив </a:t>
            </a:r>
            <a:r>
              <a:rPr lang="ru-RU" sz="2000" b="1" strike="noStrike" cap="small" spc="-1" dirty="0" err="1">
                <a:solidFill>
                  <a:srgbClr val="000000"/>
                </a:solidFill>
                <a:latin typeface="+mj-lt"/>
              </a:rPr>
              <a:t>Киришской</a:t>
            </a:r>
            <a:r>
              <a:rPr lang="ru-RU" sz="2000" b="1" strike="noStrike" cap="small" spc="-1" dirty="0">
                <a:solidFill>
                  <a:srgbClr val="000000"/>
                </a:solidFill>
                <a:latin typeface="+mj-lt"/>
              </a:rPr>
              <a:t> детско-юношеской спортивной </a:t>
            </a:r>
            <a:r>
              <a:rPr lang="ru-RU" sz="2000" b="1" strike="noStrike" cap="small" spc="-1" dirty="0" smtClean="0">
                <a:solidFill>
                  <a:srgbClr val="000000"/>
                </a:solidFill>
                <a:latin typeface="+mj-lt"/>
              </a:rPr>
              <a:t>школы-коллектив единомышленников и профессионалов</a:t>
            </a:r>
            <a:endParaRPr lang="ru-RU" sz="2000" b="0" strike="noStrike" spc="-1" dirty="0">
              <a:latin typeface="+mj-lt"/>
            </a:endParaRPr>
          </a:p>
        </p:txBody>
      </p:sp>
      <p:pic>
        <p:nvPicPr>
          <p:cNvPr id="541" name="Содержимое 5"/>
          <p:cNvPicPr/>
          <p:nvPr/>
        </p:nvPicPr>
        <p:blipFill>
          <a:blip r:embed="rId2" cstate="print"/>
          <a:stretch/>
        </p:blipFill>
        <p:spPr>
          <a:xfrm>
            <a:off x="1115616" y="1003680"/>
            <a:ext cx="7055640" cy="513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251520" y="268870"/>
            <a:ext cx="8568952" cy="172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1199"/>
              </a:spcAft>
            </a:pPr>
            <a:r>
              <a:rPr lang="ru-RU" sz="2400" b="1" strike="noStrike" spc="-1" dirty="0">
                <a:latin typeface="+mj-lt"/>
                <a:ea typeface="Microsoft YaHei"/>
              </a:rPr>
              <a:t>Сведения о педагогических </a:t>
            </a:r>
            <a:r>
              <a:rPr lang="ru-RU" sz="2400" b="1" strike="noStrike" spc="-1" dirty="0" smtClean="0">
                <a:latin typeface="+mj-lt"/>
                <a:ea typeface="Microsoft YaHei"/>
              </a:rPr>
              <a:t>кадрах </a:t>
            </a:r>
          </a:p>
          <a:p>
            <a:pPr algn="ctr">
              <a:spcAft>
                <a:spcPts val="1199"/>
              </a:spcAft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МАУДО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Киришская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ДЮСШ» </a:t>
            </a:r>
          </a:p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lang="ru-RU" sz="2200" b="1" strike="noStrike" spc="-1" dirty="0" smtClean="0">
                <a:latin typeface="+mj-lt"/>
                <a:ea typeface="Microsoft YaHei"/>
              </a:rPr>
              <a:t> </a:t>
            </a:r>
            <a:r>
              <a:rPr dirty="0">
                <a:latin typeface="+mj-lt"/>
              </a:rPr>
              <a:t/>
            </a:r>
            <a:br>
              <a:rPr dirty="0">
                <a:latin typeface="+mj-lt"/>
              </a:rPr>
            </a:br>
            <a:endParaRPr lang="ru-RU" sz="2200" b="0" strike="noStrike" spc="-1" dirty="0">
              <a:latin typeface="+mj-lt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457200" y="1604520"/>
            <a:ext cx="8228880" cy="4848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работников: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штатные работники,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внутреннее совместительство,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тренеров-преподавателей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–внешние совместители.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- 24 педагога (86%),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тренера-преподавателя.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педагогов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первая квалификационная категория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тренеров-преподавателей,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вторая квалификационная категория –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тренера-преподавателя,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аттестован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занимаемой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- 7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тренеров-преподавателей.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аттестованы 3 тренера-преподавателя со стажем работы менее 2-х лет.</a:t>
            </a:r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360000" y="47836"/>
            <a:ext cx="842364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latin typeface="Arial"/>
              </a:rPr>
              <a:t>Самый опытный педагог </a:t>
            </a:r>
            <a:endParaRPr lang="ru-RU" sz="26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latin typeface="Arial"/>
              </a:rPr>
              <a:t>Токарев </a:t>
            </a:r>
            <a:r>
              <a:rPr lang="ru-RU" sz="2600" b="1" strike="noStrike" spc="-1" dirty="0">
                <a:latin typeface="Arial"/>
              </a:rPr>
              <a:t>Вадим Константинович </a:t>
            </a:r>
            <a:r>
              <a:rPr lang="ru-RU" sz="2600" b="0" strike="noStrike" spc="-1" dirty="0">
                <a:latin typeface="Arial"/>
              </a:rPr>
              <a:t>— директор, заслуженный тренер России по </a:t>
            </a:r>
            <a:r>
              <a:rPr lang="ru-RU" sz="2600" b="0" strike="noStrike" spc="-1" dirty="0" smtClean="0">
                <a:latin typeface="Arial"/>
              </a:rPr>
              <a:t>дзюдо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545" name="Рисунок 544"/>
          <p:cNvPicPr/>
          <p:nvPr/>
        </p:nvPicPr>
        <p:blipFill>
          <a:blip r:embed="rId2" cstate="print"/>
          <a:stretch/>
        </p:blipFill>
        <p:spPr>
          <a:xfrm>
            <a:off x="756720" y="1313084"/>
            <a:ext cx="3239216" cy="3760807"/>
          </a:xfrm>
          <a:prstGeom prst="rect">
            <a:avLst/>
          </a:prstGeom>
          <a:ln>
            <a:noFill/>
          </a:ln>
        </p:spPr>
      </p:pic>
      <p:sp>
        <p:nvSpPr>
          <p:cNvPr id="546" name="CustomShape 2"/>
          <p:cNvSpPr/>
          <p:nvPr/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7" name="Рисунок 5"/>
          <p:cNvPicPr/>
          <p:nvPr/>
        </p:nvPicPr>
        <p:blipFill>
          <a:blip r:embed="rId3" cstate="print"/>
          <a:srcRect l="36708" t="26311" r="36708"/>
          <a:stretch/>
        </p:blipFill>
        <p:spPr>
          <a:xfrm>
            <a:off x="5436096" y="1388407"/>
            <a:ext cx="2951632" cy="3685484"/>
          </a:xfrm>
          <a:prstGeom prst="rect">
            <a:avLst/>
          </a:prstGeom>
          <a:ln w="936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0000" y="513881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 smtClean="0"/>
              <a:t>Награжден:</a:t>
            </a:r>
            <a:r>
              <a:rPr lang="ru-RU" spc="-1" dirty="0" smtClean="0"/>
              <a:t> </a:t>
            </a:r>
            <a:r>
              <a:rPr lang="ru-RU" spc="-1" dirty="0"/>
              <a:t>Благодарностью администрации Киришского района</a:t>
            </a:r>
            <a:r>
              <a:rPr lang="ru-RU" spc="-1" dirty="0" smtClean="0"/>
              <a:t>, </a:t>
            </a:r>
            <a:r>
              <a:rPr lang="ru-RU" spc="-1" dirty="0"/>
              <a:t>Грамотой </a:t>
            </a:r>
            <a:r>
              <a:rPr lang="ru-RU" spc="-1" dirty="0" smtClean="0"/>
              <a:t>администрации </a:t>
            </a:r>
            <a:r>
              <a:rPr lang="ru-RU" spc="-1" dirty="0"/>
              <a:t>Киришского </a:t>
            </a:r>
            <a:r>
              <a:rPr lang="ru-RU" spc="-1" dirty="0" smtClean="0"/>
              <a:t>района, Благодарностью ЗАКС ЛО, Благодарностью Губернатора ЛО, Почетной грамотой профсоюза работников образования РФ, Грамотой Министерства образования и науки РФ</a:t>
            </a:r>
            <a:endParaRPr lang="ru-RU" spc="-1" dirty="0"/>
          </a:p>
          <a:p>
            <a:endParaRPr lang="ru-RU" dirty="0"/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360000" y="294310"/>
            <a:ext cx="8351640" cy="14619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0" strike="noStrike" spc="-1" dirty="0">
                <a:latin typeface="+mj-lt"/>
              </a:rPr>
              <a:t>Молодой педагог </a:t>
            </a:r>
            <a:r>
              <a:rPr lang="ru-RU" sz="1900" b="1" strike="noStrike" spc="-1" dirty="0">
                <a:latin typeface="+mj-lt"/>
              </a:rPr>
              <a:t>Ивченко </a:t>
            </a:r>
            <a:r>
              <a:rPr lang="ru-RU" sz="1900" b="1" strike="noStrike" spc="-1" dirty="0" err="1">
                <a:latin typeface="+mj-lt"/>
              </a:rPr>
              <a:t>Аксентий</a:t>
            </a:r>
            <a:r>
              <a:rPr lang="ru-RU" sz="1900" b="1" strike="noStrike" spc="-1" dirty="0">
                <a:latin typeface="+mj-lt"/>
              </a:rPr>
              <a:t> Александрович </a:t>
            </a:r>
            <a:r>
              <a:rPr lang="ru-RU" sz="1900" b="0" strike="noStrike" spc="-1" dirty="0">
                <a:latin typeface="+mj-lt"/>
              </a:rPr>
              <a:t>— </a:t>
            </a:r>
            <a:endParaRPr lang="ru-RU" sz="1900" b="0" strike="noStrike" spc="-1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900" b="0" strike="noStrike" spc="-1" dirty="0" smtClean="0">
                <a:latin typeface="+mj-lt"/>
              </a:rPr>
              <a:t>тренер </a:t>
            </a:r>
            <a:r>
              <a:rPr lang="ru-RU" sz="1900" b="0" strike="noStrike" spc="-1" dirty="0">
                <a:latin typeface="+mj-lt"/>
              </a:rPr>
              <a:t>по </a:t>
            </a:r>
            <a:r>
              <a:rPr lang="ru-RU" sz="1900" b="0" strike="noStrike" spc="-1" dirty="0" smtClean="0">
                <a:latin typeface="+mj-lt"/>
              </a:rPr>
              <a:t>дзюдо</a:t>
            </a:r>
            <a:r>
              <a:rPr sz="1900" dirty="0">
                <a:latin typeface="+mj-lt"/>
              </a:rPr>
              <a:t/>
            </a:r>
            <a:br>
              <a:rPr sz="1900" dirty="0">
                <a:latin typeface="+mj-lt"/>
              </a:rPr>
            </a:br>
            <a:r>
              <a:rPr lang="ru-RU" sz="1900" b="0" strike="noStrike" spc="-1" dirty="0">
                <a:latin typeface="+mj-lt"/>
              </a:rPr>
              <a:t>В 2020 году фотография занесена на электронную Доску почета системы образования Киришского муниципального </a:t>
            </a:r>
            <a:r>
              <a:rPr lang="ru-RU" sz="1900" b="0" strike="noStrike" spc="-1" dirty="0" smtClean="0">
                <a:latin typeface="+mj-lt"/>
              </a:rPr>
              <a:t>района, награжден грамотой администрации Киришского </a:t>
            </a:r>
            <a:r>
              <a:rPr lang="ru-RU" sz="1900" b="0" strike="noStrike" spc="-1" smtClean="0">
                <a:latin typeface="+mj-lt"/>
              </a:rPr>
              <a:t>райнона</a:t>
            </a:r>
            <a:endParaRPr lang="ru-RU" sz="1900" b="0" strike="noStrike" spc="-1" dirty="0">
              <a:latin typeface="+mj-lt"/>
            </a:endParaRPr>
          </a:p>
        </p:txBody>
      </p:sp>
      <p:pic>
        <p:nvPicPr>
          <p:cNvPr id="549" name="Рисунок 548"/>
          <p:cNvPicPr/>
          <p:nvPr/>
        </p:nvPicPr>
        <p:blipFill>
          <a:blip r:embed="rId2" cstate="print"/>
          <a:stretch/>
        </p:blipFill>
        <p:spPr>
          <a:xfrm>
            <a:off x="611560" y="1916832"/>
            <a:ext cx="3203904" cy="4346776"/>
          </a:xfrm>
          <a:prstGeom prst="rect">
            <a:avLst/>
          </a:prstGeom>
          <a:ln>
            <a:noFill/>
          </a:ln>
        </p:spPr>
      </p:pic>
      <p:pic>
        <p:nvPicPr>
          <p:cNvPr id="550" name="Рисунок 549"/>
          <p:cNvPicPr/>
          <p:nvPr/>
        </p:nvPicPr>
        <p:blipFill>
          <a:blip r:embed="rId3" cstate="print"/>
          <a:stretch/>
        </p:blipFill>
        <p:spPr>
          <a:xfrm>
            <a:off x="5076056" y="2348880"/>
            <a:ext cx="3312368" cy="369871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2402</TotalTime>
  <Words>644</Words>
  <Application>Microsoft Office PowerPoint</Application>
  <PresentationFormat>Экран (4:3)</PresentationFormat>
  <Paragraphs>222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Microsoft YaHei</vt:lpstr>
      <vt:lpstr>Arial</vt:lpstr>
      <vt:lpstr>DejaVu Sans</vt:lpstr>
      <vt:lpstr>Georgia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Vyacheslav Yureev</cp:lastModifiedBy>
  <cp:revision>207</cp:revision>
  <dcterms:created xsi:type="dcterms:W3CDTF">2013-06-11T11:19:43Z</dcterms:created>
  <dcterms:modified xsi:type="dcterms:W3CDTF">2021-08-30T13:20:17Z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6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